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71" r:id="rId4"/>
    <p:sldId id="259" r:id="rId5"/>
    <p:sldId id="270" r:id="rId6"/>
    <p:sldId id="274" r:id="rId7"/>
    <p:sldId id="261" r:id="rId8"/>
    <p:sldId id="260" r:id="rId9"/>
    <p:sldId id="262" r:id="rId10"/>
    <p:sldId id="273" r:id="rId11"/>
    <p:sldId id="265" r:id="rId12"/>
    <p:sldId id="275" r:id="rId13"/>
    <p:sldId id="266" r:id="rId14"/>
    <p:sldId id="268" r:id="rId15"/>
    <p:sldId id="267" r:id="rId16"/>
    <p:sldId id="276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2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Participation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Totals!$D$1:$N$1</c:f>
              <c:strCache>
                <c:ptCount val="11"/>
                <c:pt idx="0">
                  <c:v>MACHC</c:v>
                </c:pt>
                <c:pt idx="1">
                  <c:v>SAIHC</c:v>
                </c:pt>
                <c:pt idx="2">
                  <c:v>EATHC</c:v>
                </c:pt>
                <c:pt idx="3">
                  <c:v>NIOHC</c:v>
                </c:pt>
                <c:pt idx="4">
                  <c:v>RSAHC</c:v>
                </c:pt>
                <c:pt idx="5">
                  <c:v>SWPHC</c:v>
                </c:pt>
                <c:pt idx="6">
                  <c:v>SWAtHC</c:v>
                </c:pt>
                <c:pt idx="7">
                  <c:v>SEPHC</c:v>
                </c:pt>
                <c:pt idx="8">
                  <c:v>MBSHC</c:v>
                </c:pt>
                <c:pt idx="9">
                  <c:v>NSRHC</c:v>
                </c:pt>
                <c:pt idx="10">
                  <c:v>EAHC</c:v>
                </c:pt>
              </c:strCache>
            </c:strRef>
          </c:cat>
          <c:val>
            <c:numRef>
              <c:f>Totals!$D$2:$N$2</c:f>
              <c:numCache>
                <c:formatCode>General</c:formatCode>
                <c:ptCount val="11"/>
                <c:pt idx="0">
                  <c:v>84</c:v>
                </c:pt>
                <c:pt idx="1">
                  <c:v>55</c:v>
                </c:pt>
                <c:pt idx="2">
                  <c:v>33</c:v>
                </c:pt>
                <c:pt idx="3">
                  <c:v>14</c:v>
                </c:pt>
                <c:pt idx="4">
                  <c:v>34</c:v>
                </c:pt>
                <c:pt idx="5">
                  <c:v>58</c:v>
                </c:pt>
                <c:pt idx="6">
                  <c:v>17</c:v>
                </c:pt>
                <c:pt idx="7">
                  <c:v>13</c:v>
                </c:pt>
                <c:pt idx="8">
                  <c:v>15</c:v>
                </c:pt>
                <c:pt idx="9">
                  <c:v>1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0-4900-A51F-89BD5A7C6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7099096"/>
        <c:axId val="2097102072"/>
      </c:barChart>
      <c:catAx>
        <c:axId val="209709909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Hydrographic Commission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097102072"/>
        <c:crosses val="autoZero"/>
        <c:auto val="1"/>
        <c:lblAlgn val="ctr"/>
        <c:lblOffset val="100"/>
        <c:noMultiLvlLbl val="0"/>
      </c:catAx>
      <c:valAx>
        <c:axId val="20971020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97099096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solidFill>
                <a:schemeClr val="bg1"/>
              </a:solidFill>
              <a:ln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Totals!$A$1:$C$1</c:f>
              <c:strCache>
                <c:ptCount val="3"/>
                <c:pt idx="0">
                  <c:v>Courses</c:v>
                </c:pt>
                <c:pt idx="1">
                  <c:v>Different Countries</c:v>
                </c:pt>
                <c:pt idx="2">
                  <c:v>Total Students</c:v>
                </c:pt>
              </c:strCache>
            </c:strRef>
          </c:cat>
          <c:val>
            <c:numRef>
              <c:f>Totals!$A$2:$C$2</c:f>
              <c:numCache>
                <c:formatCode>General</c:formatCode>
                <c:ptCount val="3"/>
                <c:pt idx="0">
                  <c:v>21</c:v>
                </c:pt>
                <c:pt idx="1">
                  <c:v>119</c:v>
                </c:pt>
                <c:pt idx="2">
                  <c:v>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4-4455-9EBF-C91567978B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6450360"/>
        <c:axId val="2096447464"/>
      </c:barChart>
      <c:catAx>
        <c:axId val="2096450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96447464"/>
        <c:crosses val="autoZero"/>
        <c:auto val="1"/>
        <c:lblAlgn val="ctr"/>
        <c:lblOffset val="100"/>
        <c:noMultiLvlLbl val="0"/>
      </c:catAx>
      <c:valAx>
        <c:axId val="2096447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96450360"/>
        <c:crosses val="autoZero"/>
        <c:crossBetween val="between"/>
      </c:valAx>
    </c:plotArea>
    <c:plotVisOnly val="1"/>
    <c:dispBlanksAs val="gap"/>
    <c:showDLblsOverMax val="0"/>
  </c:chart>
  <c:spPr>
    <a:solidFill>
      <a:srgbClr val="FFFFFF"/>
    </a:solidFill>
    <a:ln>
      <a:solidFill>
        <a:srgbClr val="000000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6/2/2019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187696" y="6280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solidFill>
                  <a:schemeClr val="tx1"/>
                </a:solidFill>
              </a:rPr>
              <a:t>International Hydrographic Organization</a:t>
            </a:r>
            <a:br>
              <a:rPr lang="de-DE" sz="900" dirty="0">
                <a:solidFill>
                  <a:schemeClr val="tx1"/>
                </a:solidFill>
              </a:rPr>
            </a:br>
            <a:r>
              <a:rPr lang="de-DE" sz="900" i="1" dirty="0">
                <a:solidFill>
                  <a:schemeClr val="tx1"/>
                </a:solidFill>
              </a:rPr>
              <a:t>Organisation Hydrographique Internationale</a:t>
            </a:r>
            <a:endParaRPr lang="en-US" sz="900" i="1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1513" y="6049726"/>
            <a:ext cx="507394" cy="817921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90C-9002-419D-8032-E96BBEE3DDA4}" type="datetime1">
              <a:rPr lang="en-US" smtClean="0"/>
              <a:t>6/2/2019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9417"/>
            <a:ext cx="78867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2" y="1825628"/>
            <a:ext cx="5793137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608996" y="893801"/>
            <a:ext cx="7926011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9144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187696" y="6280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dirty="0">
                <a:solidFill>
                  <a:schemeClr val="tx1"/>
                </a:solidFill>
              </a:rPr>
              <a:t>International Hydrographic Organization</a:t>
            </a:r>
            <a:br>
              <a:rPr lang="de-DE" sz="900" dirty="0">
                <a:solidFill>
                  <a:schemeClr val="tx1"/>
                </a:solidFill>
              </a:rPr>
            </a:br>
            <a:r>
              <a:rPr lang="de-DE" sz="900" i="1" dirty="0">
                <a:solidFill>
                  <a:schemeClr val="tx1"/>
                </a:solidFill>
              </a:rPr>
              <a:t>Organisation Hydrographique Internationale</a:t>
            </a:r>
            <a:endParaRPr lang="en-US" sz="900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601" y="6040082"/>
            <a:ext cx="507394" cy="817921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590C-9002-419D-8032-E96BBEE3DDA4}" type="datetime1">
              <a:rPr lang="en-US" smtClean="0"/>
              <a:t>6/2/2019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6/2/2019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6/2/2019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6/2/2019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6/2/2019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6/2/2019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5215" y="-349404"/>
            <a:ext cx="6717132" cy="4140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51" y="3836023"/>
            <a:ext cx="8408019" cy="71367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WWNWS-SC Report to the IHO-</a:t>
            </a:r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IRCC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7066" y="4630801"/>
            <a:ext cx="6858000" cy="32133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Inter-Regional Coordination Committee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Genoa, Italy 5</a:t>
            </a:r>
            <a:r>
              <a:rPr lang="de-DE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– 7</a:t>
            </a:r>
            <a:r>
              <a:rPr lang="de-DE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June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297066" y="5150258"/>
            <a:ext cx="6858000" cy="32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Mr. Peter Doherty, Chair WWNWS-SC</a:t>
            </a: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Service Provider 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700" dirty="0"/>
              <a:t>Within a multi-provider environment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7886700" cy="47897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defRPr/>
            </a:pPr>
            <a:r>
              <a:rPr lang="en-GB" sz="2400" dirty="0"/>
              <a:t>Multi-provider terminal/receiver solution?</a:t>
            </a:r>
          </a:p>
          <a:p>
            <a:pPr lvl="1">
              <a:defRPr/>
            </a:pPr>
            <a:r>
              <a:rPr lang="en-US" sz="2200" dirty="0"/>
              <a:t>A terminal with two or more radios/transceivers </a:t>
            </a:r>
          </a:p>
          <a:p>
            <a:pPr lvl="2">
              <a:defRPr/>
            </a:pPr>
            <a:r>
              <a:rPr lang="en-US" sz="1900" dirty="0"/>
              <a:t>cost, manufacturer risk, complexity and antenna interference.</a:t>
            </a:r>
          </a:p>
          <a:p>
            <a:pPr lvl="1">
              <a:defRPr/>
            </a:pPr>
            <a:r>
              <a:rPr lang="en-US" sz="2500" dirty="0"/>
              <a:t>Determined not to be a viable solution.</a:t>
            </a:r>
          </a:p>
          <a:p>
            <a:pPr>
              <a:lnSpc>
                <a:spcPct val="110000"/>
              </a:lnSpc>
              <a:defRPr/>
            </a:pPr>
            <a:r>
              <a:rPr lang="it-IT" sz="2400" dirty="0"/>
              <a:t>Monitoring in a multi-provider environment</a:t>
            </a:r>
          </a:p>
          <a:p>
            <a:pPr lvl="1">
              <a:defRPr/>
            </a:pPr>
            <a:r>
              <a:rPr lang="en-US" sz="2200" dirty="0"/>
              <a:t>Satellite configuration</a:t>
            </a:r>
          </a:p>
          <a:p>
            <a:pPr lvl="2">
              <a:defRPr/>
            </a:pPr>
            <a:r>
              <a:rPr lang="en-US" sz="2200" dirty="0"/>
              <a:t>LEO vs Geostationary </a:t>
            </a:r>
          </a:p>
          <a:p>
            <a:pPr lvl="2">
              <a:defRPr/>
            </a:pPr>
            <a:r>
              <a:rPr lang="en-US" sz="2200" dirty="0"/>
              <a:t>easier when the information provider is inside the RMSS coverage footprint; </a:t>
            </a:r>
          </a:p>
          <a:p>
            <a:pPr lvl="2">
              <a:defRPr/>
            </a:pPr>
            <a:r>
              <a:rPr lang="en-GB" sz="2200" dirty="0"/>
              <a:t>challenge when information provider is outside of the RMSS coverage footprint </a:t>
            </a:r>
          </a:p>
          <a:p>
            <a:pPr lvl="3">
              <a:defRPr/>
            </a:pPr>
            <a:r>
              <a:rPr lang="en-GB" sz="2050" dirty="0"/>
              <a:t>RMSS must provide a solution that the WWNWS approves</a:t>
            </a:r>
          </a:p>
          <a:p>
            <a:pPr lvl="2"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799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Training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11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1975" y="1194160"/>
            <a:ext cx="8153400" cy="287231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800" b="1" u="sng" dirty="0"/>
              <a:t>Objectives</a:t>
            </a:r>
            <a:r>
              <a:rPr lang="en-US" sz="2800" dirty="0"/>
              <a:t>: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Endeavour to be informed </a:t>
            </a:r>
            <a:r>
              <a:rPr lang="en-US" sz="2800" dirty="0"/>
              <a:t>of all events that</a:t>
            </a:r>
            <a:br>
              <a:rPr lang="en-US" sz="2800" dirty="0"/>
            </a:br>
            <a:r>
              <a:rPr lang="en-US" sz="2800" dirty="0"/>
              <a:t> could significantly affect the safety of navigation</a:t>
            </a:r>
            <a:br>
              <a:rPr lang="en-US" sz="2800" dirty="0"/>
            </a:br>
            <a:r>
              <a:rPr lang="en-US" sz="2800" dirty="0"/>
              <a:t> within their coastal region.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GB" sz="2800" dirty="0"/>
              <a:t> </a:t>
            </a:r>
            <a:r>
              <a:rPr lang="en-GB" sz="2800" b="1" dirty="0">
                <a:solidFill>
                  <a:srgbClr val="FF0000"/>
                </a:solidFill>
              </a:rPr>
              <a:t>Assess all information </a:t>
            </a:r>
            <a:r>
              <a:rPr lang="en-GB" sz="2800" dirty="0"/>
              <a:t>in the light of expert </a:t>
            </a:r>
            <a:br>
              <a:rPr lang="en-GB" sz="2800" dirty="0"/>
            </a:br>
            <a:r>
              <a:rPr lang="en-GB" sz="2800" dirty="0"/>
              <a:t> knowledge for relevance to navigation in the </a:t>
            </a:r>
            <a:br>
              <a:rPr lang="en-GB" sz="2800" dirty="0"/>
            </a:br>
            <a:r>
              <a:rPr lang="en-GB" sz="2800" dirty="0"/>
              <a:t> coastal region.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Draft navigational warnings </a:t>
            </a:r>
            <a:r>
              <a:rPr lang="en-US" sz="2800" dirty="0"/>
              <a:t>in accordance with the Joint   </a:t>
            </a:r>
            <a:br>
              <a:rPr lang="en-US" sz="2800" dirty="0"/>
            </a:br>
            <a:r>
              <a:rPr lang="en-US" sz="2800" dirty="0"/>
              <a:t> IMO/IHO/WMO Manual on Maritime Safety Information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Pass NAVAREA warnings </a:t>
            </a:r>
            <a:r>
              <a:rPr lang="en-US" sz="2800" dirty="0"/>
              <a:t>for further promulgation to the NAVAREA </a:t>
            </a:r>
            <a:br>
              <a:rPr lang="en-US" sz="2800" dirty="0"/>
            </a:br>
            <a:r>
              <a:rPr lang="en-US" sz="2800" dirty="0"/>
              <a:t> Coordinator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266985" y="1406430"/>
            <a:ext cx="2448390" cy="13813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21 Courses</a:t>
            </a:r>
          </a:p>
          <a:p>
            <a:pPr algn="ctr"/>
            <a:r>
              <a:rPr lang="en-US" sz="2400" dirty="0"/>
              <a:t>325 Students</a:t>
            </a:r>
          </a:p>
          <a:p>
            <a:pPr algn="ctr"/>
            <a:r>
              <a:rPr lang="en-US" sz="2400" dirty="0"/>
              <a:t>119 Countries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3579" y="3954966"/>
            <a:ext cx="3856841" cy="23211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ounded Rectangle 9"/>
          <p:cNvSpPr/>
          <p:nvPr/>
        </p:nvSpPr>
        <p:spPr>
          <a:xfrm>
            <a:off x="5540210" y="6112572"/>
            <a:ext cx="1345581" cy="282498"/>
          </a:xfrm>
          <a:prstGeom prst="roundRect">
            <a:avLst/>
          </a:prstGeom>
          <a:solidFill>
            <a:srgbClr val="92D05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Brazil 2018</a:t>
            </a:r>
          </a:p>
        </p:txBody>
      </p:sp>
    </p:spTree>
    <p:extLst>
      <p:ext uri="{BB962C8B-B14F-4D97-AF65-F5344CB8AC3E}">
        <p14:creationId xmlns:p14="http://schemas.microsoft.com/office/powerpoint/2010/main" val="148192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Training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824" y="1709927"/>
            <a:ext cx="4400982" cy="365382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2007 Jamaica (MACHC)</a:t>
            </a:r>
          </a:p>
          <a:p>
            <a:r>
              <a:rPr lang="en-US" dirty="0"/>
              <a:t>2007 Mozambique (SAIHC)</a:t>
            </a:r>
          </a:p>
          <a:p>
            <a:r>
              <a:rPr lang="en-US" dirty="0"/>
              <a:t>2008 Spain (MBSHC)</a:t>
            </a:r>
          </a:p>
          <a:p>
            <a:r>
              <a:rPr lang="en-US" dirty="0"/>
              <a:t>2009 Ghana (</a:t>
            </a:r>
            <a:r>
              <a:rPr lang="en-US" dirty="0" err="1"/>
              <a:t>EAtHC</a:t>
            </a:r>
            <a:r>
              <a:rPr lang="en-US" dirty="0"/>
              <a:t>)</a:t>
            </a:r>
          </a:p>
          <a:p>
            <a:r>
              <a:rPr lang="en-US" dirty="0"/>
              <a:t>2009 Oman (NIOHC / RSAHC)</a:t>
            </a:r>
          </a:p>
          <a:p>
            <a:r>
              <a:rPr lang="en-US" dirty="0"/>
              <a:t>2010 Namibia (SAIHC)</a:t>
            </a:r>
          </a:p>
          <a:p>
            <a:r>
              <a:rPr lang="en-US" dirty="0"/>
              <a:t>2010 Australia (SWPHC)</a:t>
            </a:r>
          </a:p>
          <a:p>
            <a:r>
              <a:rPr lang="en-US" dirty="0"/>
              <a:t>2011 Brazil (</a:t>
            </a:r>
            <a:r>
              <a:rPr lang="en-US" dirty="0" err="1"/>
              <a:t>SWAtHC</a:t>
            </a:r>
            <a:r>
              <a:rPr lang="en-US" dirty="0"/>
              <a:t>, SEPHC &amp; MACHC)</a:t>
            </a:r>
          </a:p>
          <a:p>
            <a:r>
              <a:rPr lang="en-US" dirty="0"/>
              <a:t>2013 Trinidad (MACHC)</a:t>
            </a:r>
          </a:p>
          <a:p>
            <a:r>
              <a:rPr lang="en-US" dirty="0"/>
              <a:t>2013 Spain (</a:t>
            </a:r>
            <a:r>
              <a:rPr lang="en-US" dirty="0" err="1"/>
              <a:t>MBSHC</a:t>
            </a:r>
            <a:r>
              <a:rPr lang="en-US" dirty="0"/>
              <a:t>)</a:t>
            </a:r>
          </a:p>
          <a:p>
            <a:r>
              <a:rPr lang="en-US" dirty="0"/>
              <a:t>2013 South Africa (</a:t>
            </a:r>
            <a:r>
              <a:rPr lang="en-US" dirty="0" err="1"/>
              <a:t>SAIHC</a:t>
            </a:r>
            <a:r>
              <a:rPr lang="en-US" dirty="0"/>
              <a:t>)</a:t>
            </a:r>
          </a:p>
          <a:p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12</a:t>
            </a:fld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951108" y="1709928"/>
            <a:ext cx="4455191" cy="3653821"/>
          </a:xfrm>
          <a:prstGeom prst="rect">
            <a:avLst/>
          </a:prstGeom>
        </p:spPr>
        <p:txBody>
          <a:bodyPr vert="horz" lIns="68580" tIns="34290" rIns="68580" bIns="3429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2014 Oman (NIOHC / RSAHC) 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2014 New Zealand (SWPHC)</a:t>
            </a:r>
            <a:endParaRPr lang="en-US" sz="1900" kern="0" dirty="0">
              <a:solidFill>
                <a:srgbClr val="000000"/>
              </a:solidFill>
              <a:cs typeface="Arial"/>
            </a:endParaRP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2014 Ivory Coast (</a:t>
            </a:r>
            <a:r>
              <a:rPr lang="en-US" sz="1900" dirty="0" err="1"/>
              <a:t>EAtHC</a:t>
            </a:r>
            <a:r>
              <a:rPr lang="en-US" sz="1900" dirty="0"/>
              <a:t>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2015 Japan (EAHC)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2015 Turkey (MBSHC)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2016 St. Lucia (MACHC)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2017 Barbados (MACHC)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2017 South Africa (SAIHC)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2018 New Zealand (SWPHC)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/>
              <a:t>2018 Brazil (</a:t>
            </a:r>
            <a:r>
              <a:rPr lang="en-US" sz="1900" dirty="0" err="1"/>
              <a:t>SWAtHC</a:t>
            </a:r>
            <a:r>
              <a:rPr lang="en-US" sz="1900" dirty="0"/>
              <a:t>)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>
                <a:solidFill>
                  <a:srgbClr val="FF0000"/>
                </a:solidFill>
              </a:rPr>
              <a:t>2019 Jakarta 9-13 Sep ???</a:t>
            </a:r>
          </a:p>
          <a:p>
            <a:pPr>
              <a:lnSpc>
                <a:spcPct val="70000"/>
              </a:lnSpc>
              <a:spcBef>
                <a:spcPts val="750"/>
              </a:spcBef>
            </a:pPr>
            <a:r>
              <a:rPr lang="en-US" sz="1900" dirty="0">
                <a:solidFill>
                  <a:srgbClr val="FF0000"/>
                </a:solidFill>
              </a:rPr>
              <a:t>2019 Mauritius 22-24 Oct 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567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13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00000000-0008-0000-0100-00000A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135471"/>
              </p:ext>
            </p:extLst>
          </p:nvPr>
        </p:nvGraphicFramePr>
        <p:xfrm>
          <a:off x="706244" y="1657350"/>
          <a:ext cx="5973163" cy="354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00000000-0008-0000-01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626112"/>
              </p:ext>
            </p:extLst>
          </p:nvPr>
        </p:nvGraphicFramePr>
        <p:xfrm>
          <a:off x="5435194" y="1208836"/>
          <a:ext cx="3437801" cy="2543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624468" y="5413169"/>
            <a:ext cx="842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Support for a train-the-trainer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606007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Coordinator Support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9404" y="1958554"/>
            <a:ext cx="8519249" cy="20687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559" y="4330033"/>
            <a:ext cx="6399868" cy="162903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61975" y="1226465"/>
            <a:ext cx="8153400" cy="545185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sz="2800" dirty="0"/>
              <a:t>Example from NAVAREA IV – 52 National Coordinators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2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45580"/>
            <a:ext cx="7886700" cy="368719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Continue process of editorial amendments to the WWNWS Guidance Documents/Manuals on MSI </a:t>
            </a:r>
          </a:p>
          <a:p>
            <a:pPr>
              <a:defRPr/>
            </a:pPr>
            <a:r>
              <a:rPr lang="en-GB" dirty="0"/>
              <a:t>Monitor developments in IMO regarding E-Navigation, S-124, AIS Aids to Navigation and GMDSS Modernization and their impact on the provision of navigational warnings to mariners at sea.  </a:t>
            </a:r>
          </a:p>
          <a:p>
            <a:pPr>
              <a:defRPr/>
            </a:pPr>
            <a:r>
              <a:rPr lang="en-GB" dirty="0"/>
              <a:t>Provide appropriate advice and guidance to IMO, WMO and IHO through member states’ national delegations and, as appropriate, at the relevant IMO and WMO committees and sub-committees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029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743" y="1382692"/>
            <a:ext cx="7886700" cy="38955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Take note of the information provided in this report on the outcomes of WWNWS10;</a:t>
            </a:r>
            <a:endParaRPr lang="en-US" dirty="0"/>
          </a:p>
          <a:p>
            <a:pPr lvl="0"/>
            <a:r>
              <a:rPr lang="en-GB" dirty="0"/>
              <a:t>Request National Coordinators review the contents of the relevant Annexes of the GMDSS Master Plan and IHO Publication C-55 – </a:t>
            </a:r>
            <a:r>
              <a:rPr lang="en-GB" i="1" dirty="0"/>
              <a:t>Status of Hydrographic Surveying and Nautical Charting Worldwide</a:t>
            </a:r>
            <a:r>
              <a:rPr lang="en-GB" dirty="0"/>
              <a:t> – to ensure consistency for their national entries.</a:t>
            </a:r>
            <a:endParaRPr lang="en-US" dirty="0"/>
          </a:p>
          <a:p>
            <a:pPr lvl="0"/>
            <a:r>
              <a:rPr lang="en-GB" dirty="0"/>
              <a:t>Urge the use of the Joint Manual on MSI to ensure correct terminology and formats are used in MSI messages;</a:t>
            </a:r>
            <a:endParaRPr lang="en-US" dirty="0"/>
          </a:p>
          <a:p>
            <a:pPr lvl="0"/>
            <a:r>
              <a:rPr lang="en-GB" dirty="0"/>
              <a:t>Encourage closer engagement of the National MSI Coordinators of Member States with the relevant NAVAREA Coordinator(s);</a:t>
            </a:r>
            <a:endParaRPr lang="en-US" dirty="0"/>
          </a:p>
          <a:p>
            <a:pPr lvl="0"/>
            <a:r>
              <a:rPr lang="en-GB" dirty="0"/>
              <a:t>Urge close liaison between regional CB Coordinators and the Chair WWNWS-SC on programming and candidate selection for MSI training;</a:t>
            </a:r>
            <a:endParaRPr lang="en-US" dirty="0"/>
          </a:p>
          <a:p>
            <a:pPr lvl="0"/>
            <a:r>
              <a:rPr lang="en-GB" dirty="0"/>
              <a:t>Encourage the attendance of Member States and Observers at WWNWS-SC meetings;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16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065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32422" y="884515"/>
            <a:ext cx="9144000" cy="5321890"/>
          </a:xfrm>
          <a:prstGeom prst="rect">
            <a:avLst/>
          </a:prstGeom>
          <a:blipFill dpi="0" rotWithShape="1">
            <a:blip r:embed="rId2" cstate="email">
              <a:alphaModFix amt="7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Principal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769268"/>
            <a:ext cx="8359233" cy="3709697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WWNWS background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WWNWS10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Inmarsat I3-I4 satellite migration / Inmarsat enhancements</a:t>
            </a: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IMO - Navigation, Communications, and Search and Rescue Subcommittee meeting (NCSR6)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IMO/IHO/WMO Document Review Working Group (DRWG17)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in a multi-satellite environment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National Coordinator support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MSI training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209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WWNWS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997" y="1421605"/>
            <a:ext cx="7508486" cy="449597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The World-Wide Navigational Warning Service (WWNWS) is the internationally and nationally coordinated service for the promulgation of hazards to navigation – navigational warnings – which may endanger international shipping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WWNWS-SC monitors and guides IHO/IMO WWNWS including 21 NAVAREA Coordinators 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Responsible for proposing new methods to </a:t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enhance the provision of navigational warnings.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Provide appropriate guidance to IHO Member</a:t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State Representatives. </a:t>
            </a:r>
          </a:p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IMO approval/oversight</a:t>
            </a:r>
          </a:p>
          <a:p>
            <a:pPr lvl="1">
              <a:lnSpc>
                <a:spcPct val="12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IHO-SC with </a:t>
            </a:r>
            <a:r>
              <a:rPr lang="en-US" sz="1200">
                <a:latin typeface="Arial" panose="020B0604020202020204" pitchFamily="34" charset="0"/>
                <a:cs typeface="Arial" panose="020B0604020202020204" pitchFamily="34" charset="0"/>
              </a:rPr>
              <a:t>dual approval/oversight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Close liaison maintained with WMO for </a:t>
            </a:r>
            <a:b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500" dirty="0">
                <a:latin typeface="Arial" panose="020B0604020202020204" pitchFamily="34" charset="0"/>
                <a:cs typeface="Arial" panose="020B0604020202020204" pitchFamily="34" charset="0"/>
              </a:rPr>
              <a:t>WWMIWS and METAREA Coordinators</a:t>
            </a:r>
          </a:p>
          <a:p>
            <a:pPr>
              <a:lnSpc>
                <a:spcPct val="120000"/>
              </a:lnSpc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7" descr="cprnw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8429" y="2889378"/>
            <a:ext cx="3854731" cy="23710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1604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WWNWS 10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86107"/>
            <a:ext cx="7886700" cy="45571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  <a:defRPr/>
            </a:pPr>
            <a:r>
              <a:rPr lang="en-GB" sz="3300" dirty="0"/>
              <a:t>10th meeting in Monaco 27-31 August 2018.</a:t>
            </a:r>
          </a:p>
          <a:p>
            <a:pPr>
              <a:defRPr/>
            </a:pPr>
            <a:r>
              <a:rPr lang="en-GB" dirty="0"/>
              <a:t>Attendees:</a:t>
            </a:r>
          </a:p>
          <a:p>
            <a:pPr lvl="1">
              <a:defRPr/>
            </a:pPr>
            <a:r>
              <a:rPr lang="en-US" dirty="0"/>
              <a:t>48 delegates from 21 IHO Member States and supporting organizations</a:t>
            </a:r>
          </a:p>
          <a:p>
            <a:pPr lvl="1">
              <a:defRPr/>
            </a:pPr>
            <a:r>
              <a:rPr lang="en-US" dirty="0"/>
              <a:t>21 delegates from the WWMIWS</a:t>
            </a:r>
          </a:p>
          <a:p>
            <a:pPr lvl="1">
              <a:defRPr/>
            </a:pPr>
            <a:r>
              <a:rPr lang="en-GB" dirty="0"/>
              <a:t>Secretariat of the World Meteorological Organization (WMO) </a:t>
            </a:r>
          </a:p>
          <a:p>
            <a:pPr lvl="1">
              <a:defRPr/>
            </a:pPr>
            <a:r>
              <a:rPr lang="en-GB" dirty="0"/>
              <a:t>Secretariat of the International Mobile Satellite Organization (IMSO)</a:t>
            </a:r>
          </a:p>
          <a:p>
            <a:pPr lvl="1">
              <a:defRPr/>
            </a:pPr>
            <a:r>
              <a:rPr lang="en-GB" dirty="0"/>
              <a:t>Chairs of IMO NAVTEX and International SafetyNET Coordinating Panels </a:t>
            </a:r>
          </a:p>
          <a:p>
            <a:pPr lvl="1">
              <a:defRPr/>
            </a:pPr>
            <a:r>
              <a:rPr lang="en-GB" dirty="0"/>
              <a:t>Inmarsat </a:t>
            </a:r>
          </a:p>
          <a:p>
            <a:pPr lvl="1">
              <a:defRPr/>
            </a:pPr>
            <a:r>
              <a:rPr lang="en-GB" dirty="0"/>
              <a:t>Iridium </a:t>
            </a:r>
          </a:p>
          <a:p>
            <a:pPr lvl="1">
              <a:defRPr/>
            </a:pPr>
            <a:r>
              <a:rPr lang="en-GB" dirty="0"/>
              <a:t>Security of Navigation, Stabilisation, Advice and Training (including AWNIS) (SONSAT) </a:t>
            </a:r>
          </a:p>
          <a:p>
            <a:pPr lvl="1">
              <a:defRPr/>
            </a:pPr>
            <a:r>
              <a:rPr lang="en-GB" dirty="0"/>
              <a:t>IHO Secretariat </a:t>
            </a:r>
          </a:p>
          <a:p>
            <a:pPr lvl="1">
              <a:defRPr/>
            </a:pPr>
            <a:r>
              <a:rPr lang="en-US" dirty="0"/>
              <a:t>The delegates included representatives of 18 NAVAREA Coordinators, one Sub-Area Coordinator and six National Coordinators. </a:t>
            </a:r>
          </a:p>
          <a:p>
            <a:pPr>
              <a:defRPr/>
            </a:pPr>
            <a:r>
              <a:rPr lang="en-US" dirty="0"/>
              <a:t>Inmarsat satellite migration, </a:t>
            </a:r>
            <a:r>
              <a:rPr lang="en-US" dirty="0" err="1"/>
              <a:t>I3-I4</a:t>
            </a:r>
            <a:r>
              <a:rPr lang="en-US" dirty="0"/>
              <a:t>; new coverage footprints</a:t>
            </a:r>
          </a:p>
          <a:p>
            <a:pPr>
              <a:defRPr/>
            </a:pPr>
            <a:r>
              <a:rPr lang="en-US" dirty="0"/>
              <a:t>Inmarsat SafetyNET enhancements (SafetyNET II)</a:t>
            </a:r>
          </a:p>
          <a:p>
            <a:pPr>
              <a:defRPr/>
            </a:pPr>
            <a:r>
              <a:rPr lang="en-US" dirty="0"/>
              <a:t>IMO International SafetyNET Coordinating Panel name change </a:t>
            </a:r>
          </a:p>
          <a:p>
            <a:pPr>
              <a:defRPr/>
            </a:pPr>
            <a:r>
              <a:rPr lang="en-US" dirty="0"/>
              <a:t>Document Review (IMO Resolution </a:t>
            </a:r>
            <a:r>
              <a:rPr lang="en-US" dirty="0" err="1"/>
              <a:t>A.705</a:t>
            </a:r>
            <a:r>
              <a:rPr lang="en-US" dirty="0"/>
              <a:t> (MSI), </a:t>
            </a:r>
            <a:r>
              <a:rPr lang="en-US" dirty="0" err="1"/>
              <a:t>A.706</a:t>
            </a:r>
            <a:r>
              <a:rPr lang="en-US" dirty="0"/>
              <a:t> (WWNWS), </a:t>
            </a:r>
            <a:r>
              <a:rPr lang="en-US" dirty="0" err="1"/>
              <a:t>A.1051</a:t>
            </a:r>
            <a:r>
              <a:rPr lang="en-US" dirty="0"/>
              <a:t> (Met-Ocean Information and Warning Service), SafetyNET Manual)</a:t>
            </a:r>
          </a:p>
          <a:p>
            <a:pPr>
              <a:defRPr/>
            </a:pPr>
            <a:r>
              <a:rPr lang="en-US" dirty="0"/>
              <a:t>Iridium as a new recognized mobile satellite service (RMSS)</a:t>
            </a:r>
          </a:p>
          <a:p>
            <a:pPr lvl="1">
              <a:defRPr/>
            </a:pPr>
            <a:r>
              <a:rPr lang="en-US" dirty="0"/>
              <a:t>Development of a user manual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893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Inmarsat I3-I4 Satellite migration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83" y="1464527"/>
            <a:ext cx="4254546" cy="5310536"/>
          </a:xfrm>
        </p:spPr>
        <p:txBody>
          <a:bodyPr>
            <a:normAutofit/>
          </a:bodyPr>
          <a:lstStyle/>
          <a:p>
            <a:r>
              <a:rPr lang="en-US" dirty="0"/>
              <a:t>Migrate to new, more capable I4 satellites—coverage shift</a:t>
            </a:r>
          </a:p>
          <a:p>
            <a:r>
              <a:rPr lang="en-US" dirty="0"/>
              <a:t>Migration started  9 May 2018 and completed on 12 December 2018</a:t>
            </a:r>
          </a:p>
          <a:p>
            <a:r>
              <a:rPr lang="en-US" dirty="0"/>
              <a:t>New coverage required NAVAREAs/</a:t>
            </a:r>
            <a:r>
              <a:rPr lang="en-US" dirty="0" err="1"/>
              <a:t>METAREAs</a:t>
            </a:r>
            <a:r>
              <a:rPr lang="en-US" dirty="0"/>
              <a:t> to modify broadcast procedures</a:t>
            </a:r>
          </a:p>
          <a:p>
            <a:r>
              <a:rPr lang="en-US" dirty="0"/>
              <a:t>Required notifications to ships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7396" y="3769915"/>
            <a:ext cx="4133585" cy="254959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LowV5satnav-large">
            <a:extLst>
              <a:ext uri="{FF2B5EF4-FFF2-40B4-BE49-F238E27FC236}">
                <a16:creationId xmlns:a16="http://schemas.microsoft.com/office/drawing/2014/main" id="{5E1CD2CA-1AEA-3D41-9BBC-7F718066C9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lum bright="-16000" contrast="8000"/>
            <a:alphaModFix amt="7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27395" y="1011555"/>
            <a:ext cx="4270088" cy="260417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Left Arrow 9">
            <a:extLst>
              <a:ext uri="{FF2B5EF4-FFF2-40B4-BE49-F238E27FC236}">
                <a16:creationId xmlns:a16="http://schemas.microsoft.com/office/drawing/2014/main" id="{9474D088-7E1E-1543-B1B5-134A03056E0B}"/>
              </a:ext>
            </a:extLst>
          </p:cNvPr>
          <p:cNvSpPr/>
          <p:nvPr/>
        </p:nvSpPr>
        <p:spPr>
          <a:xfrm flipV="1">
            <a:off x="5412058" y="2214400"/>
            <a:ext cx="3495431" cy="273869"/>
          </a:xfrm>
          <a:prstGeom prst="leftArrow">
            <a:avLst/>
          </a:prstGeom>
          <a:solidFill>
            <a:srgbClr val="FF0000">
              <a:alpha val="52000"/>
            </a:srgbClr>
          </a:solidFill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15050" y="947280"/>
            <a:ext cx="13381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I3 Coverage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30505" y="3638155"/>
            <a:ext cx="13381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I4 Coverage</a:t>
            </a:r>
          </a:p>
        </p:txBody>
      </p:sp>
    </p:spTree>
    <p:extLst>
      <p:ext uri="{BB962C8B-B14F-4D97-AF65-F5344CB8AC3E}">
        <p14:creationId xmlns:p14="http://schemas.microsoft.com/office/powerpoint/2010/main" val="341995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Inmarsat Enhancements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72" y="1322478"/>
            <a:ext cx="4254546" cy="4932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SafetyNET II </a:t>
            </a:r>
          </a:p>
          <a:p>
            <a:r>
              <a:rPr lang="en-US" dirty="0"/>
              <a:t>web-based user interface</a:t>
            </a:r>
          </a:p>
          <a:p>
            <a:r>
              <a:rPr lang="en-US" dirty="0"/>
              <a:t>broadcast over multi satellites</a:t>
            </a:r>
          </a:p>
          <a:p>
            <a:r>
              <a:rPr lang="en-US" dirty="0"/>
              <a:t>message monitoring and cancellation</a:t>
            </a:r>
          </a:p>
          <a:p>
            <a:r>
              <a:rPr lang="en-US" dirty="0"/>
              <a:t>no extra equipment needed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4666118" y="1322478"/>
            <a:ext cx="4335138" cy="216131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244075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IMO NCSR6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57" y="1286049"/>
            <a:ext cx="8240287" cy="436390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IMO International SafetyNET Coordinating Panel name change </a:t>
            </a:r>
          </a:p>
          <a:p>
            <a:pPr lvl="1">
              <a:defRPr/>
            </a:pPr>
            <a:r>
              <a:rPr lang="en-US" dirty="0"/>
              <a:t>International EGC Coordinating Panel (NCSR 6/9/2)</a:t>
            </a:r>
            <a:endParaRPr lang="en-GB" dirty="0"/>
          </a:p>
          <a:p>
            <a:pPr>
              <a:defRPr/>
            </a:pPr>
            <a:r>
              <a:rPr lang="en-GB" dirty="0"/>
              <a:t>Interim Iridium Manual (NCSR 6-INF.17)</a:t>
            </a:r>
          </a:p>
          <a:p>
            <a:pPr lvl="1">
              <a:defRPr/>
            </a:pPr>
            <a:r>
              <a:rPr lang="en-US" dirty="0"/>
              <a:t>IMO MSC Circular and with the goal to submit a final manual at NCSR8 in 2021</a:t>
            </a:r>
            <a:endParaRPr lang="en-GB" dirty="0"/>
          </a:p>
          <a:p>
            <a:pPr>
              <a:defRPr/>
            </a:pPr>
            <a:r>
              <a:rPr lang="en-GB" dirty="0"/>
              <a:t>A.705(17), as amended - Promulgation of Maritime Safety Information</a:t>
            </a:r>
          </a:p>
          <a:p>
            <a:pPr lvl="1">
              <a:defRPr/>
            </a:pPr>
            <a:r>
              <a:rPr lang="en-GB" dirty="0"/>
              <a:t>NCSR6 approved – Awaiting MSC 101 adoption</a:t>
            </a:r>
          </a:p>
          <a:p>
            <a:pPr>
              <a:defRPr/>
            </a:pPr>
            <a:r>
              <a:rPr lang="en-GB" dirty="0"/>
              <a:t>A.706(17), as amended - World-Wide Navigational Warning Service</a:t>
            </a:r>
          </a:p>
          <a:p>
            <a:pPr lvl="1">
              <a:defRPr/>
            </a:pPr>
            <a:r>
              <a:rPr lang="en-GB" dirty="0"/>
              <a:t>NCSR6 approved – Awaiting MSC 101 adoption</a:t>
            </a:r>
          </a:p>
          <a:p>
            <a:pPr>
              <a:defRPr/>
            </a:pPr>
            <a:r>
              <a:rPr lang="en-GB" dirty="0" err="1"/>
              <a:t>A.1051</a:t>
            </a:r>
            <a:r>
              <a:rPr lang="en-GB" dirty="0"/>
              <a:t>(27) - World-Wide Met-Ocean Information and Warning Service. </a:t>
            </a:r>
          </a:p>
          <a:p>
            <a:pPr lvl="1">
              <a:defRPr/>
            </a:pPr>
            <a:r>
              <a:rPr lang="en-GB" dirty="0"/>
              <a:t>NCSR6 approved – Awaiting MSC 101 adoption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2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 Review Working Group 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769269"/>
            <a:ext cx="7474570" cy="326350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dirty="0"/>
              <a:t>Interim Iridium Manual submitted for MSC approval</a:t>
            </a:r>
          </a:p>
          <a:p>
            <a:pPr lvl="1">
              <a:defRPr/>
            </a:pPr>
            <a:r>
              <a:rPr lang="en-US" dirty="0"/>
              <a:t>Service will be called “SafetyCAST”</a:t>
            </a:r>
          </a:p>
          <a:p>
            <a:pPr lvl="1">
              <a:defRPr/>
            </a:pPr>
            <a:r>
              <a:rPr lang="en-US" dirty="0"/>
              <a:t>Certificates of Authorization to be issued by IMO in 2019</a:t>
            </a:r>
          </a:p>
          <a:p>
            <a:pPr lvl="1">
              <a:defRPr/>
            </a:pPr>
            <a:r>
              <a:rPr lang="en-US" dirty="0"/>
              <a:t>Test and evaluation in 2019/20</a:t>
            </a:r>
          </a:p>
          <a:p>
            <a:pPr lvl="1">
              <a:defRPr/>
            </a:pPr>
            <a:r>
              <a:rPr lang="en-US" dirty="0"/>
              <a:t>Fully operational 2020-2021 timeframe</a:t>
            </a:r>
          </a:p>
          <a:p>
            <a:pPr lvl="1">
              <a:defRPr/>
            </a:pPr>
            <a:endParaRPr lang="en-GB" dirty="0"/>
          </a:p>
          <a:p>
            <a:pPr>
              <a:defRPr/>
            </a:pPr>
            <a:r>
              <a:rPr lang="en-US" dirty="0"/>
              <a:t>Revised - International SafetyNET Manual</a:t>
            </a:r>
          </a:p>
          <a:p>
            <a:pPr lvl="1">
              <a:defRPr/>
            </a:pPr>
            <a:r>
              <a:rPr lang="en-US" dirty="0"/>
              <a:t>Draft prepared</a:t>
            </a:r>
          </a:p>
          <a:p>
            <a:pPr lvl="1">
              <a:defRPr/>
            </a:pPr>
            <a:r>
              <a:rPr lang="en-US" dirty="0"/>
              <a:t>WWNWS11 to review and submit to NCSR7-2020</a:t>
            </a:r>
            <a:endParaRPr lang="en-GB" dirty="0"/>
          </a:p>
          <a:p>
            <a:pPr lvl="1"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462" l="992" r="98016">
                        <a14:foregroundMark x1="37302" y1="90598" x2="37302" y2="90598"/>
                        <a14:foregroundMark x1="54762" y1="92479" x2="54762" y2="92479"/>
                        <a14:foregroundMark x1="68254" y1="91282" x2="68254" y2="91282"/>
                        <a14:foregroundMark x1="49405" y1="15726" x2="49405" y2="15726"/>
                        <a14:foregroundMark x1="93651" y1="37607" x2="93651" y2="37607"/>
                        <a14:foregroundMark x1="15873" y1="24274" x2="15873" y2="24274"/>
                        <a14:foregroundMark x1="89683" y1="39829" x2="89683" y2="39829"/>
                        <a14:foregroundMark x1="88294" y1="26667" x2="88294" y2="26667"/>
                        <a14:foregroundMark x1="82937" y1="23248" x2="82937" y2="23248"/>
                        <a14:foregroundMark x1="88889" y1="47350" x2="88889" y2="47350"/>
                        <a14:foregroundMark x1="98214" y1="42735" x2="98214" y2="42735"/>
                        <a14:foregroundMark x1="88889" y1="61880" x2="88889" y2="61880"/>
                        <a14:foregroundMark x1="86310" y1="69915" x2="86310" y2="69915"/>
                        <a14:foregroundMark x1="76190" y1="79145" x2="76190" y2="79145"/>
                        <a14:foregroundMark x1="65476" y1="83761" x2="65476" y2="83761"/>
                        <a14:foregroundMark x1="23413" y1="77436" x2="23413" y2="77436"/>
                        <a14:foregroundMark x1="18056" y1="72137" x2="18056" y2="72137"/>
                        <a14:foregroundMark x1="11905" y1="61197" x2="11905" y2="61197"/>
                        <a14:foregroundMark x1="8532" y1="50940" x2="8532" y2="50940"/>
                        <a14:foregroundMark x1="9921" y1="42222" x2="9921" y2="42222"/>
                        <a14:foregroundMark x1="15873" y1="31282" x2="15873" y2="312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00582" y="58101"/>
            <a:ext cx="593802" cy="68923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2841" y="154506"/>
            <a:ext cx="664471" cy="6644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74819" y="144864"/>
            <a:ext cx="583421" cy="58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04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MSI via a </a:t>
            </a:r>
            <a:r>
              <a:rPr lang="en-GB" sz="3000" dirty="0">
                <a:latin typeface="Arial" panose="020B0604020202020204" pitchFamily="34" charset="0"/>
                <a:cs typeface="Arial" panose="020B0604020202020204" pitchFamily="34" charset="0"/>
              </a:rPr>
              <a:t>multi-satellite environment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6611" y="1092821"/>
            <a:ext cx="7886700" cy="507179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400" dirty="0"/>
              <a:t>IMO approval of Iridium as a </a:t>
            </a:r>
            <a:r>
              <a:rPr lang="en-US" sz="2400" dirty="0"/>
              <a:t>Recognized Mobile Satellite Service (RMSS) </a:t>
            </a:r>
          </a:p>
          <a:p>
            <a:pPr>
              <a:defRPr/>
            </a:pPr>
            <a:r>
              <a:rPr lang="en-GB" sz="2400" dirty="0"/>
              <a:t>Resource burden on Maritime Safety Information provider (NAV/MET):</a:t>
            </a:r>
          </a:p>
          <a:p>
            <a:pPr lvl="1">
              <a:defRPr/>
            </a:pPr>
            <a:r>
              <a:rPr lang="en-GB" sz="2500" dirty="0"/>
              <a:t>Potentially double and triple the cost  </a:t>
            </a:r>
          </a:p>
          <a:p>
            <a:pPr lvl="1">
              <a:defRPr/>
            </a:pPr>
            <a:r>
              <a:rPr lang="en-GB" sz="2500" dirty="0"/>
              <a:t>Additional Personnel</a:t>
            </a:r>
          </a:p>
          <a:p>
            <a:pPr>
              <a:defRPr/>
            </a:pPr>
            <a:r>
              <a:rPr lang="en-GB" sz="2400" dirty="0"/>
              <a:t>Broadcasting challenges:</a:t>
            </a:r>
          </a:p>
          <a:p>
            <a:pPr lvl="1">
              <a:defRPr/>
            </a:pPr>
            <a:r>
              <a:rPr lang="en-GB" sz="2500" dirty="0"/>
              <a:t>MSI providers use different processes (email, web, machine to machine) for broadcast</a:t>
            </a:r>
          </a:p>
          <a:p>
            <a:pPr lvl="1">
              <a:defRPr/>
            </a:pPr>
            <a:r>
              <a:rPr lang="en-US" sz="2500" dirty="0"/>
              <a:t>Requires RMSS to offer multi interface solutions (Email, web interface and have a common data interface standard)</a:t>
            </a:r>
          </a:p>
          <a:p>
            <a:pPr>
              <a:defRPr/>
            </a:pPr>
            <a:r>
              <a:rPr lang="en-US" sz="2800" dirty="0"/>
              <a:t>Approval of additional satellite services? </a:t>
            </a:r>
          </a:p>
          <a:p>
            <a:pPr lvl="1">
              <a:defRPr/>
            </a:pPr>
            <a:r>
              <a:rPr lang="en-US" sz="2500" dirty="0"/>
              <a:t>BeiDou – Chinese Satellite navigation system proposal 2020</a:t>
            </a:r>
          </a:p>
          <a:p>
            <a:pPr>
              <a:defRPr/>
            </a:pPr>
            <a:r>
              <a:rPr lang="en-US" sz="2800" dirty="0"/>
              <a:t>S-124 Impacts?</a:t>
            </a:r>
          </a:p>
          <a:p>
            <a:pPr marL="685800" lvl="2" indent="0">
              <a:buNone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40083" y="6276124"/>
            <a:ext cx="20574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276125"/>
            <a:ext cx="3086100" cy="365125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IRCC11    June 2019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828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2185</TotalTime>
  <Words>1112</Words>
  <Application>Microsoft Office PowerPoint</Application>
  <PresentationFormat>On-screen Show (4:3)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WWNWS-SC Report to the IHO-IRCC 11</vt:lpstr>
      <vt:lpstr>Principal Activities</vt:lpstr>
      <vt:lpstr>WWNWS Background</vt:lpstr>
      <vt:lpstr>WWNWS 10 Meeting</vt:lpstr>
      <vt:lpstr>Inmarsat I3-I4 Satellite migration</vt:lpstr>
      <vt:lpstr>Inmarsat Enhancements</vt:lpstr>
      <vt:lpstr>IMO NCSR6 </vt:lpstr>
      <vt:lpstr>Document Review Working Group 17</vt:lpstr>
      <vt:lpstr>MSI via a multi-satellite environment</vt:lpstr>
      <vt:lpstr>MSI Service Provider  Within a multi-provider environment</vt:lpstr>
      <vt:lpstr>MSI Training </vt:lpstr>
      <vt:lpstr>MSI Training </vt:lpstr>
      <vt:lpstr>MSI Training</vt:lpstr>
      <vt:lpstr>National Coordinator Support</vt:lpstr>
      <vt:lpstr>Future Work</vt:lpstr>
      <vt:lpstr>Actions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Wyatt</dc:creator>
  <cp:lastModifiedBy>Alberto Costaneves</cp:lastModifiedBy>
  <cp:revision>127</cp:revision>
  <cp:lastPrinted>2019-05-21T13:28:44Z</cp:lastPrinted>
  <dcterms:created xsi:type="dcterms:W3CDTF">2018-03-14T09:31:16Z</dcterms:created>
  <dcterms:modified xsi:type="dcterms:W3CDTF">2019-06-02T14:46:40Z</dcterms:modified>
</cp:coreProperties>
</file>